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660"/>
  </p:normalViewPr>
  <p:slideViewPr>
    <p:cSldViewPr snapToGrid="0">
      <p:cViewPr varScale="1">
        <p:scale>
          <a:sx n="87" d="100"/>
          <a:sy n="87" d="100"/>
        </p:scale>
        <p:origin x="5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jpg>
</file>

<file path=ppt/media/image3.png>
</file>

<file path=ppt/media/image4.png>
</file>

<file path=ppt/media/image5.jp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9D2855-481B-49BA-9908-D73B3BDBA876}"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1373000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9D2855-481B-49BA-9908-D73B3BDBA876}"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8773020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9D2855-481B-49BA-9908-D73B3BDBA876}"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1166215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9D2855-481B-49BA-9908-D73B3BDBA876}"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1919868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29D2855-481B-49BA-9908-D73B3BDBA876}" type="datetimeFigureOut">
              <a:rPr lang="en-US" smtClean="0"/>
              <a:t>5/20/2025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16173525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29D2855-481B-49BA-9908-D73B3BDBA876}"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2173290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29D2855-481B-49BA-9908-D73B3BDBA876}" type="datetimeFigureOut">
              <a:rPr lang="en-US" smtClean="0"/>
              <a:t>5/20/2025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3431796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29D2855-481B-49BA-9908-D73B3BDBA876}" type="datetimeFigureOut">
              <a:rPr lang="en-US" smtClean="0"/>
              <a:t>5/20/2025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2423526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9D2855-481B-49BA-9908-D73B3BDBA876}" type="datetimeFigureOut">
              <a:rPr lang="en-US" smtClean="0"/>
              <a:t>5/20/2025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1045900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9D2855-481B-49BA-9908-D73B3BDBA876}"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2652546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29D2855-481B-49BA-9908-D73B3BDBA876}" type="datetimeFigureOut">
              <a:rPr lang="en-US" smtClean="0"/>
              <a:t>5/20/2025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CF607B-2057-483B-B2C0-6A4269EF3221}" type="slidenum">
              <a:rPr lang="en-US" smtClean="0"/>
              <a:t>‹#›</a:t>
            </a:fld>
            <a:endParaRPr lang="en-US"/>
          </a:p>
        </p:txBody>
      </p:sp>
    </p:spTree>
    <p:extLst>
      <p:ext uri="{BB962C8B-B14F-4D97-AF65-F5344CB8AC3E}">
        <p14:creationId xmlns:p14="http://schemas.microsoft.com/office/powerpoint/2010/main" val="2224374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9D2855-481B-49BA-9908-D73B3BDBA876}" type="datetimeFigureOut">
              <a:rPr lang="en-US" smtClean="0"/>
              <a:t>5/20/2025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CF607B-2057-483B-B2C0-6A4269EF3221}" type="slidenum">
              <a:rPr lang="en-US" smtClean="0"/>
              <a:t>‹#›</a:t>
            </a:fld>
            <a:endParaRPr lang="en-US"/>
          </a:p>
        </p:txBody>
      </p:sp>
    </p:spTree>
    <p:extLst>
      <p:ext uri="{BB962C8B-B14F-4D97-AF65-F5344CB8AC3E}">
        <p14:creationId xmlns:p14="http://schemas.microsoft.com/office/powerpoint/2010/main" val="1190347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40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15105"/>
          <a:stretch/>
        </p:blipFill>
        <p:spPr>
          <a:xfrm>
            <a:off x="0" y="-17039"/>
            <a:ext cx="12192000" cy="6900274"/>
          </a:xfrm>
          <a:prstGeom prst="rect">
            <a:avLst/>
          </a:prstGeom>
          <a:solidFill>
            <a:schemeClr val="tx1">
              <a:alpha val="0"/>
            </a:schemeClr>
          </a:solidFill>
        </p:spPr>
      </p:pic>
      <p:sp>
        <p:nvSpPr>
          <p:cNvPr id="4" name="TextBox 3"/>
          <p:cNvSpPr txBox="1"/>
          <p:nvPr/>
        </p:nvSpPr>
        <p:spPr>
          <a:xfrm>
            <a:off x="454855" y="4328690"/>
            <a:ext cx="11282289" cy="2554545"/>
          </a:xfrm>
          <a:prstGeom prst="rect">
            <a:avLst/>
          </a:prstGeom>
          <a:noFill/>
        </p:spPr>
        <p:txBody>
          <a:bodyPr wrap="square" rtlCol="0">
            <a:spAutoFit/>
          </a:bodyPr>
          <a:lstStyle/>
          <a:p>
            <a:pPr algn="ctr"/>
            <a:r>
              <a:rPr lang="en-US" sz="8000" dirty="0" smtClean="0">
                <a:solidFill>
                  <a:schemeClr val="bg1"/>
                </a:solidFill>
                <a:latin typeface="Felix Titling" panose="04060505060202020A04" pitchFamily="82" charset="0"/>
              </a:rPr>
              <a:t>COVID-19 GLOBAL TRACKER</a:t>
            </a:r>
            <a:endParaRPr lang="en-US" sz="8000" dirty="0">
              <a:solidFill>
                <a:schemeClr val="bg1"/>
              </a:solidFill>
              <a:latin typeface="Felix Titling" panose="04060505060202020A04" pitchFamily="82" charset="0"/>
            </a:endParaRPr>
          </a:p>
        </p:txBody>
      </p:sp>
    </p:spTree>
    <p:extLst>
      <p:ext uri="{BB962C8B-B14F-4D97-AF65-F5344CB8AC3E}">
        <p14:creationId xmlns:p14="http://schemas.microsoft.com/office/powerpoint/2010/main" val="2931804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971800" y="685800"/>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INTRODUCTION</a:t>
            </a:r>
            <a:endParaRPr lang="en-US" sz="2800" dirty="0">
              <a:latin typeface="Tw Cen MT" panose="020B0602020104020603" pitchFamily="34" charset="0"/>
              <a:cs typeface="Mongolian Baiti" panose="03000500000000000000" pitchFamily="66" charset="0"/>
            </a:endParaRPr>
          </a:p>
        </p:txBody>
      </p:sp>
      <p:sp>
        <p:nvSpPr>
          <p:cNvPr id="2" name="TextBox 1"/>
          <p:cNvSpPr txBox="1"/>
          <p:nvPr/>
        </p:nvSpPr>
        <p:spPr>
          <a:xfrm>
            <a:off x="76200" y="1730829"/>
            <a:ext cx="11440886" cy="3277820"/>
          </a:xfrm>
          <a:prstGeom prst="rect">
            <a:avLst/>
          </a:prstGeom>
          <a:noFill/>
        </p:spPr>
        <p:txBody>
          <a:bodyPr wrap="square" rtlCol="0">
            <a:spAutoFit/>
          </a:bodyPr>
          <a:lstStyle/>
          <a:p>
            <a:pPr>
              <a:lnSpc>
                <a:spcPct val="150000"/>
              </a:lnSpc>
            </a:pPr>
            <a:r>
              <a:rPr lang="en-US" dirty="0" smtClean="0">
                <a:latin typeface="Mongolian Baiti" panose="03000500000000000000" pitchFamily="66" charset="0"/>
                <a:cs typeface="Mongolian Baiti" panose="03000500000000000000" pitchFamily="66" charset="0"/>
              </a:rPr>
              <a:t>The COVID-19 pandemic has profoundly affected global health, economies, and daily life since its emergence in late 2019. Caused by the SARS-CoV-2 virus, the disease has led to millions of infections and significant loss of life worldwide. In response, countries implemented a range of public health measures, with varying levels of success.</a:t>
            </a:r>
          </a:p>
          <a:p>
            <a:pPr>
              <a:lnSpc>
                <a:spcPct val="150000"/>
              </a:lnSpc>
            </a:pPr>
            <a:r>
              <a:rPr lang="en-US" dirty="0" smtClean="0">
                <a:latin typeface="Mongolian Baiti" panose="03000500000000000000" pitchFamily="66" charset="0"/>
                <a:cs typeface="Mongolian Baiti" panose="03000500000000000000" pitchFamily="66" charset="0"/>
              </a:rPr>
              <a:t>This presentation offers a comprehensive analysis of COVID-19 data, including confirmed cases, deaths, and recoveries. By exploring trends across different countries and regions, we aim to highlight the scale of the pandemic, identify critical hotspots, and evaluate the outcomes of interventions over time. The insights drawn from this data can support ongoing efforts in preparedness, response, and future policy planning.</a:t>
            </a:r>
          </a:p>
          <a:p>
            <a:endParaRPr lang="en-US" dirty="0"/>
          </a:p>
        </p:txBody>
      </p:sp>
    </p:spTree>
    <p:extLst>
      <p:ext uri="{BB962C8B-B14F-4D97-AF65-F5344CB8AC3E}">
        <p14:creationId xmlns:p14="http://schemas.microsoft.com/office/powerpoint/2010/main" val="1592244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99757" y="664028"/>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DATASET</a:t>
            </a:r>
            <a:endParaRPr lang="en-US" sz="2800" dirty="0">
              <a:latin typeface="Tw Cen MT" panose="020B0602020104020603" pitchFamily="34" charset="0"/>
              <a:cs typeface="Mongolian Baiti" panose="03000500000000000000" pitchFamily="66"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1998"/>
          <a:stretch/>
        </p:blipFill>
        <p:spPr>
          <a:xfrm>
            <a:off x="306643" y="1952934"/>
            <a:ext cx="5505450" cy="4299152"/>
          </a:xfrm>
          <a:prstGeom prst="rect">
            <a:avLst/>
          </a:prstGeom>
          <a:ln>
            <a:noFill/>
          </a:ln>
          <a:effectLst>
            <a:outerShdw blurRad="190500" algn="tl" rotWithShape="0">
              <a:srgbClr val="000000">
                <a:alpha val="70000"/>
              </a:srgbClr>
            </a:outerShdw>
          </a:effectLst>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b="6666"/>
          <a:stretch/>
        </p:blipFill>
        <p:spPr>
          <a:xfrm>
            <a:off x="6513342" y="0"/>
            <a:ext cx="5678658" cy="6858000"/>
          </a:xfrm>
          <a:prstGeom prst="rect">
            <a:avLst/>
          </a:prstGeom>
          <a:solidFill>
            <a:srgbClr val="FFC000"/>
          </a:solidFill>
        </p:spPr>
      </p:pic>
    </p:spTree>
    <p:extLst>
      <p:ext uri="{BB962C8B-B14F-4D97-AF65-F5344CB8AC3E}">
        <p14:creationId xmlns:p14="http://schemas.microsoft.com/office/powerpoint/2010/main" val="3516882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2300" y="653142"/>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KEY INSIGHTS</a:t>
            </a:r>
            <a:endParaRPr lang="en-US" sz="2800" dirty="0">
              <a:latin typeface="Tw Cen MT" panose="020B0602020104020603" pitchFamily="34" charset="0"/>
              <a:cs typeface="Mongolian Baiti" panose="03000500000000000000" pitchFamily="66" charset="0"/>
            </a:endParaRPr>
          </a:p>
        </p:txBody>
      </p:sp>
      <p:sp>
        <p:nvSpPr>
          <p:cNvPr id="5" name="Rectangle 1"/>
          <p:cNvSpPr>
            <a:spLocks noChangeArrowheads="1"/>
          </p:cNvSpPr>
          <p:nvPr/>
        </p:nvSpPr>
        <p:spPr bwMode="auto">
          <a:xfrm>
            <a:off x="0" y="1555714"/>
            <a:ext cx="11615057"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High Mortality in Certain Countries</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Countries like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Brazil</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Belgium</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and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Canada</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show significantly high cumulative death counts, indicating severe national-level impact or reporting completeness.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China's Early Case Concentration</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Initial COVID-19 cases were concentrated in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Mainland China</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with provinces like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Beijing</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Chongqing</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and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Anhui</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reporting early confirmed cases in </a:t>
            </a: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January 2020</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Disparities in Case Outcomes</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The ratio of confirmed to recovered cases varies, suggesting differences in healthcare capacity, testing, or the timing of outbreaks.</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Temporal Patterns</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Case and death data show distinct monthly trends—initial surges in early 2020, with rising or declining trends varying by country and region.</a:t>
            </a:r>
          </a:p>
          <a:p>
            <a:pPr marL="285750" marR="0" lvl="0" indent="-28575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sz="1800" b="1"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Data Gaps and Reporting Challenges</a:t>
            </a:r>
            <a:r>
              <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 Some sheets show missing or unstructured data, highlighting challenges in real-time global data collection and standardization.</a:t>
            </a:r>
          </a:p>
        </p:txBody>
      </p:sp>
    </p:spTree>
    <p:extLst>
      <p:ext uri="{BB962C8B-B14F-4D97-AF65-F5344CB8AC3E}">
        <p14:creationId xmlns:p14="http://schemas.microsoft.com/office/powerpoint/2010/main" val="4287845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2300" y="653142"/>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CHARTS USED</a:t>
            </a:r>
            <a:endParaRPr lang="en-US" sz="2800" dirty="0">
              <a:latin typeface="Tw Cen MT" panose="020B0602020104020603" pitchFamily="34" charset="0"/>
              <a:cs typeface="Mongolian Baiti" panose="03000500000000000000" pitchFamily="66" charset="0"/>
            </a:endParaRPr>
          </a:p>
        </p:txBody>
      </p:sp>
      <p:sp>
        <p:nvSpPr>
          <p:cNvPr id="2" name="Rectangle 1"/>
          <p:cNvSpPr>
            <a:spLocks noChangeArrowheads="1"/>
          </p:cNvSpPr>
          <p:nvPr/>
        </p:nvSpPr>
        <p:spPr bwMode="auto">
          <a:xfrm>
            <a:off x="87086" y="1946367"/>
            <a:ext cx="5040086"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Tw Cen MT" panose="020B0602020104020603" pitchFamily="34" charset="0"/>
              </a:rPr>
              <a:t>Bar Chart</a:t>
            </a:r>
            <a:r>
              <a:rPr kumimoji="0" lang="en-US" sz="1800" b="0" i="0" u="none" strike="noStrike" cap="none" normalizeH="0" baseline="0" dirty="0" smtClean="0">
                <a:ln>
                  <a:noFill/>
                </a:ln>
                <a:solidFill>
                  <a:schemeClr val="tx1"/>
                </a:solidFill>
                <a:effectLst/>
                <a:latin typeface="Tw Cen MT" panose="020B0602020104020603" pitchFamily="34" charset="0"/>
              </a:rPr>
              <a:t> – </a:t>
            </a:r>
            <a:r>
              <a:rPr kumimoji="0" lang="en-US" sz="1800" b="0" i="1" u="none" strike="noStrike" cap="none" normalizeH="0" baseline="0" dirty="0" smtClean="0">
                <a:ln>
                  <a:noFill/>
                </a:ln>
                <a:solidFill>
                  <a:schemeClr val="tx1"/>
                </a:solidFill>
                <a:effectLst/>
                <a:latin typeface="Tw Cen MT" panose="020B0602020104020603" pitchFamily="34" charset="0"/>
              </a:rPr>
              <a:t>Confirmed Case by State</a:t>
            </a:r>
            <a:endParaRPr kumimoji="0" lang="en-US" sz="1800" b="0" i="0" u="none" strike="noStrike" cap="none" normalizeH="0" baseline="0" dirty="0" smtClean="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Tw Cen MT" panose="020B0602020104020603" pitchFamily="34" charset="0"/>
              </a:rPr>
              <a:t>Area Chart</a:t>
            </a:r>
            <a:r>
              <a:rPr kumimoji="0" lang="en-US" sz="1800" b="0" i="0" u="none" strike="noStrike" cap="none" normalizeH="0" baseline="0" dirty="0" smtClean="0">
                <a:ln>
                  <a:noFill/>
                </a:ln>
                <a:solidFill>
                  <a:schemeClr val="tx1"/>
                </a:solidFill>
                <a:effectLst/>
                <a:latin typeface="Tw Cen MT" panose="020B0602020104020603" pitchFamily="34" charset="0"/>
              </a:rPr>
              <a:t> – </a:t>
            </a:r>
            <a:r>
              <a:rPr kumimoji="0" lang="en-US" sz="1800" b="0" i="1" u="none" strike="noStrike" cap="none" normalizeH="0" baseline="0" dirty="0" smtClean="0">
                <a:ln>
                  <a:noFill/>
                </a:ln>
                <a:solidFill>
                  <a:schemeClr val="tx1"/>
                </a:solidFill>
                <a:effectLst/>
                <a:latin typeface="Tw Cen MT" panose="020B0602020104020603" pitchFamily="34" charset="0"/>
              </a:rPr>
              <a:t>Death by Country</a:t>
            </a:r>
            <a:endParaRPr kumimoji="0" lang="en-US" sz="1800" b="0" i="0" u="none" strike="noStrike" cap="none" normalizeH="0" baseline="0" dirty="0" smtClean="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Tw Cen MT" panose="020B0602020104020603" pitchFamily="34" charset="0"/>
              </a:rPr>
              <a:t>Line Chart</a:t>
            </a:r>
            <a:r>
              <a:rPr kumimoji="0" lang="en-US" sz="1800" b="0" i="0" u="none" strike="noStrike" cap="none" normalizeH="0" baseline="0" dirty="0" smtClean="0">
                <a:ln>
                  <a:noFill/>
                </a:ln>
                <a:solidFill>
                  <a:schemeClr val="tx1"/>
                </a:solidFill>
                <a:effectLst/>
                <a:latin typeface="Tw Cen MT" panose="020B0602020104020603" pitchFamily="34" charset="0"/>
              </a:rPr>
              <a:t> – </a:t>
            </a:r>
            <a:r>
              <a:rPr kumimoji="0" lang="en-US" sz="1800" b="0" i="1" u="none" strike="noStrike" cap="none" normalizeH="0" baseline="0" dirty="0" smtClean="0">
                <a:ln>
                  <a:noFill/>
                </a:ln>
                <a:solidFill>
                  <a:schemeClr val="tx1"/>
                </a:solidFill>
                <a:effectLst/>
                <a:latin typeface="Tw Cen MT" panose="020B0602020104020603" pitchFamily="34" charset="0"/>
              </a:rPr>
              <a:t>Observation Date by Recovered</a:t>
            </a:r>
            <a:endParaRPr kumimoji="0" lang="en-US" sz="1800" b="0" i="0" u="none" strike="noStrike" cap="none" normalizeH="0" baseline="0" dirty="0" smtClean="0">
              <a:ln>
                <a:noFill/>
              </a:ln>
              <a:solidFill>
                <a:schemeClr val="tx1"/>
              </a:solidFill>
              <a:effectLst/>
              <a:latin typeface="Tw Cen MT" panose="020B0602020104020603"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Tw Cen MT" panose="020B0602020104020603" pitchFamily="34" charset="0"/>
              </a:rPr>
              <a:t>Pie Chart</a:t>
            </a:r>
            <a:r>
              <a:rPr kumimoji="0" lang="en-US" sz="1800" b="0" i="0" u="none" strike="noStrike" cap="none" normalizeH="0" baseline="0" dirty="0" smtClean="0">
                <a:ln>
                  <a:noFill/>
                </a:ln>
                <a:solidFill>
                  <a:schemeClr val="tx1"/>
                </a:solidFill>
                <a:effectLst/>
                <a:latin typeface="Tw Cen MT" panose="020B0602020104020603" pitchFamily="34" charset="0"/>
              </a:rPr>
              <a:t> – </a:t>
            </a:r>
            <a:r>
              <a:rPr kumimoji="0" lang="en-US" sz="1800" b="0" i="1" u="none" strike="noStrike" cap="none" normalizeH="0" baseline="0" dirty="0" smtClean="0">
                <a:ln>
                  <a:noFill/>
                </a:ln>
                <a:solidFill>
                  <a:schemeClr val="tx1"/>
                </a:solidFill>
                <a:effectLst/>
                <a:latin typeface="Tw Cen MT" panose="020B0602020104020603" pitchFamily="34" charset="0"/>
              </a:rPr>
              <a:t>Top 10 State Wise Recovery</a:t>
            </a:r>
            <a:endParaRPr kumimoji="0" lang="en-US" sz="1800" b="0" i="0" u="none" strike="noStrike" cap="none" normalizeH="0" baseline="0" dirty="0" smtClean="0">
              <a:ln>
                <a:noFill/>
              </a:ln>
              <a:solidFill>
                <a:schemeClr val="tx1"/>
              </a:solidFill>
              <a:effectLst/>
              <a:latin typeface="Tw Cen MT" panose="020B0602020104020603" pitchFamily="34" charset="0"/>
            </a:endParaRPr>
          </a:p>
        </p:txBody>
      </p:sp>
      <p:pic>
        <p:nvPicPr>
          <p:cNvPr id="7" name="Picture 6"/>
          <p:cNvPicPr>
            <a:picLocks noChangeAspect="1"/>
          </p:cNvPicPr>
          <p:nvPr/>
        </p:nvPicPr>
        <p:blipFill>
          <a:blip r:embed="rId2" cstate="print">
            <a:extLst>
              <a:ext uri="{BEBA8EAE-BF5A-486C-A8C5-ECC9F3942E4B}">
                <a14:imgProps xmlns:a14="http://schemas.microsoft.com/office/drawing/2010/main">
                  <a14:imgLayer r:embed="rId3">
                    <a14:imgEffect>
                      <a14:backgroundRemoval t="10000" b="90000" l="7879" r="92545"/>
                    </a14:imgEffect>
                  </a14:imgLayer>
                </a14:imgProps>
              </a:ext>
              <a:ext uri="{28A0092B-C50C-407E-A947-70E740481C1C}">
                <a14:useLocalDpi xmlns:a14="http://schemas.microsoft.com/office/drawing/2010/main" val="0"/>
              </a:ext>
            </a:extLst>
          </a:blip>
          <a:stretch>
            <a:fillRect/>
          </a:stretch>
        </p:blipFill>
        <p:spPr>
          <a:xfrm>
            <a:off x="5334000" y="323557"/>
            <a:ext cx="6858000" cy="6858000"/>
          </a:xfrm>
          <a:prstGeom prst="rect">
            <a:avLst/>
          </a:prstGeom>
        </p:spPr>
      </p:pic>
    </p:spTree>
    <p:extLst>
      <p:ext uri="{BB962C8B-B14F-4D97-AF65-F5344CB8AC3E}">
        <p14:creationId xmlns:p14="http://schemas.microsoft.com/office/powerpoint/2010/main" val="2120523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2300" y="653142"/>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DASHBOARD</a:t>
            </a:r>
            <a:endParaRPr lang="en-US" sz="2800" dirty="0">
              <a:latin typeface="Tw Cen MT" panose="020B0602020104020603" pitchFamily="34" charset="0"/>
              <a:cs typeface="Mongolian Baiti" panose="03000500000000000000" pitchFamily="66"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371" y="1606905"/>
            <a:ext cx="10058400" cy="45511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78267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2300" y="653142"/>
            <a:ext cx="8610600" cy="523220"/>
          </a:xfrm>
          <a:prstGeom prst="rect">
            <a:avLst/>
          </a:prstGeom>
          <a:noFill/>
        </p:spPr>
        <p:txBody>
          <a:bodyPr wrap="square" rtlCol="0">
            <a:spAutoFit/>
          </a:bodyPr>
          <a:lstStyle/>
          <a:p>
            <a:pPr algn="ctr"/>
            <a:r>
              <a:rPr lang="en-US" sz="2800" dirty="0" smtClean="0">
                <a:latin typeface="Tw Cen MT" panose="020B0602020104020603" pitchFamily="34" charset="0"/>
                <a:cs typeface="Mongolian Baiti" panose="03000500000000000000" pitchFamily="66" charset="0"/>
              </a:rPr>
              <a:t>CONCLUSION</a:t>
            </a:r>
            <a:endParaRPr lang="en-US" sz="2800" dirty="0">
              <a:latin typeface="Tw Cen MT" panose="020B0602020104020603" pitchFamily="34" charset="0"/>
              <a:cs typeface="Mongolian Baiti" panose="03000500000000000000" pitchFamily="66" charset="0"/>
            </a:endParaRPr>
          </a:p>
        </p:txBody>
      </p:sp>
      <p:sp>
        <p:nvSpPr>
          <p:cNvPr id="5" name="Rectangle 1"/>
          <p:cNvSpPr>
            <a:spLocks noChangeArrowheads="1"/>
          </p:cNvSpPr>
          <p:nvPr/>
        </p:nvSpPr>
        <p:spPr bwMode="auto">
          <a:xfrm>
            <a:off x="0" y="1493874"/>
            <a:ext cx="11615057" cy="3369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US" dirty="0" smtClean="0">
                <a:latin typeface="Mongolian Baiti" panose="03000500000000000000" pitchFamily="66" charset="0"/>
                <a:cs typeface="Mongolian Baiti" panose="03000500000000000000" pitchFamily="66" charset="0"/>
              </a:rPr>
              <a:t>The analysis of COVID-19 data highlights the vast and uneven impact of the pandemic across countries and regions. While some areas were able to respond quickly and effectively, others experienced high case and death tolls due to various factors such as healthcare capacity, timing of outbreaks, and public health policies.</a:t>
            </a:r>
          </a:p>
          <a:p>
            <a:pPr>
              <a:lnSpc>
                <a:spcPct val="150000"/>
              </a:lnSpc>
            </a:pPr>
            <a:r>
              <a:rPr lang="en-US" dirty="0" smtClean="0">
                <a:latin typeface="Mongolian Baiti" panose="03000500000000000000" pitchFamily="66" charset="0"/>
                <a:cs typeface="Mongolian Baiti" panose="03000500000000000000" pitchFamily="66" charset="0"/>
              </a:rPr>
              <a:t>Key trends show that early intervention, consistent testing, and healthcare readiness played crucial roles in managing the crisis. However, global disparities in data reporting and healthcare access remain major challenges.</a:t>
            </a:r>
          </a:p>
          <a:p>
            <a:pPr>
              <a:lnSpc>
                <a:spcPct val="150000"/>
              </a:lnSpc>
            </a:pPr>
            <a:r>
              <a:rPr lang="en-US" dirty="0" smtClean="0">
                <a:latin typeface="Mongolian Baiti" panose="03000500000000000000" pitchFamily="66" charset="0"/>
                <a:cs typeface="Mongolian Baiti" panose="03000500000000000000" pitchFamily="66" charset="0"/>
              </a:rPr>
              <a:t>As we reflect on this data, it reinforces the importance of preparedness, real-time surveillance, and international collaboration in facing future public health emergencies.</a:t>
            </a:r>
          </a:p>
          <a:p>
            <a:pPr marR="0" lvl="0" algn="l" defTabSz="914400" rtl="0" eaLnBrk="0" fontAlgn="base" latinLnBrk="0" hangingPunct="0">
              <a:lnSpc>
                <a:spcPct val="150000"/>
              </a:lnSpc>
              <a:spcBef>
                <a:spcPct val="0"/>
              </a:spcBef>
              <a:spcAft>
                <a:spcPct val="0"/>
              </a:spcAft>
              <a:buClrTx/>
              <a:buSzTx/>
              <a:tabLst/>
            </a:pPr>
            <a:endParaRPr kumimoji="0" lang="en-US" sz="1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endParaRPr>
          </a:p>
        </p:txBody>
      </p:sp>
    </p:spTree>
    <p:extLst>
      <p:ext uri="{BB962C8B-B14F-4D97-AF65-F5344CB8AC3E}">
        <p14:creationId xmlns:p14="http://schemas.microsoft.com/office/powerpoint/2010/main" val="870079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36472" y="740228"/>
            <a:ext cx="8610600" cy="954107"/>
          </a:xfrm>
          <a:prstGeom prst="rect">
            <a:avLst/>
          </a:prstGeom>
          <a:noFill/>
        </p:spPr>
        <p:txBody>
          <a:bodyPr wrap="square" rtlCol="0">
            <a:spAutoFit/>
          </a:bodyPr>
          <a:lstStyle/>
          <a:p>
            <a:pPr algn="ctr"/>
            <a:r>
              <a:rPr lang="en-US" sz="2800" dirty="0" smtClean="0">
                <a:latin typeface="Tw Cen MT" panose="020B0602020104020603" pitchFamily="34" charset="0"/>
              </a:rPr>
              <a:t>REFERENCES</a:t>
            </a:r>
          </a:p>
          <a:p>
            <a:pPr algn="ctr"/>
            <a:endParaRPr lang="en-US" sz="2800" dirty="0">
              <a:latin typeface="Tw Cen MT" panose="020B0602020104020603" pitchFamily="34" charset="0"/>
              <a:cs typeface="Mongolian Baiti" panose="03000500000000000000" pitchFamily="66" charset="0"/>
            </a:endParaRPr>
          </a:p>
        </p:txBody>
      </p:sp>
      <p:sp>
        <p:nvSpPr>
          <p:cNvPr id="5" name="Rectangle 1"/>
          <p:cNvSpPr>
            <a:spLocks noChangeArrowheads="1"/>
          </p:cNvSpPr>
          <p:nvPr/>
        </p:nvSpPr>
        <p:spPr bwMode="auto">
          <a:xfrm>
            <a:off x="968828" y="3313740"/>
            <a:ext cx="11615057" cy="6659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kumimoji="0" lang="en-US" sz="2800" b="0" i="0" u="none" strike="noStrike" cap="none" normalizeH="0" baseline="0" dirty="0" smtClean="0">
                <a:ln>
                  <a:noFill/>
                </a:ln>
                <a:solidFill>
                  <a:schemeClr val="tx1"/>
                </a:solidFill>
                <a:effectLst/>
                <a:latin typeface="Mongolian Baiti" panose="03000500000000000000" pitchFamily="66" charset="0"/>
                <a:cs typeface="Mongolian Baiti" panose="03000500000000000000" pitchFamily="66" charset="0"/>
              </a:rPr>
              <a:t>KAGGLE</a:t>
            </a:r>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04408" y="0"/>
            <a:ext cx="6287591" cy="6858000"/>
          </a:xfrm>
          <a:prstGeom prst="rect">
            <a:avLst/>
          </a:prstGeom>
        </p:spPr>
      </p:pic>
    </p:spTree>
    <p:extLst>
      <p:ext uri="{BB962C8B-B14F-4D97-AF65-F5344CB8AC3E}">
        <p14:creationId xmlns:p14="http://schemas.microsoft.com/office/powerpoint/2010/main" val="1659202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2830285" y="2754183"/>
            <a:ext cx="11615057" cy="15673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en-US" sz="7200" dirty="0" smtClean="0">
                <a:latin typeface="Felix Titling" panose="04060505060202020A04" pitchFamily="82" charset="0"/>
                <a:cs typeface="Mongolian Baiti" panose="03000500000000000000" pitchFamily="66" charset="0"/>
              </a:rPr>
              <a:t>Thank you</a:t>
            </a:r>
            <a:endParaRPr kumimoji="0" lang="en-US" sz="7200" b="0" i="0" u="none" strike="noStrike" cap="none" normalizeH="0" baseline="0" dirty="0" smtClean="0">
              <a:ln>
                <a:noFill/>
              </a:ln>
              <a:solidFill>
                <a:schemeClr val="tx1"/>
              </a:solidFill>
              <a:effectLst/>
              <a:latin typeface="Felix Titling" panose="04060505060202020A04" pitchFamily="82" charset="0"/>
              <a:cs typeface="Mongolian Baiti" panose="03000500000000000000" pitchFamily="66" charset="0"/>
            </a:endParaRPr>
          </a:p>
        </p:txBody>
      </p:sp>
    </p:spTree>
    <p:extLst>
      <p:ext uri="{BB962C8B-B14F-4D97-AF65-F5344CB8AC3E}">
        <p14:creationId xmlns:p14="http://schemas.microsoft.com/office/powerpoint/2010/main" val="36646503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430</Words>
  <Application>Microsoft Office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Calibri Light</vt:lpstr>
      <vt:lpstr>Felix Titling</vt:lpstr>
      <vt:lpstr>Mongolian Baiti</vt:lpstr>
      <vt:lpstr>Tw Cen MT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7</cp:revision>
  <dcterms:created xsi:type="dcterms:W3CDTF">2025-05-20T12:24:15Z</dcterms:created>
  <dcterms:modified xsi:type="dcterms:W3CDTF">2025-05-20T13:34:49Z</dcterms:modified>
</cp:coreProperties>
</file>

<file path=docProps/thumbnail.jpeg>
</file>